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sldIdLst>
    <p:sldId id="257" r:id="rId2"/>
    <p:sldId id="259" r:id="rId3"/>
    <p:sldId id="260" r:id="rId4"/>
    <p:sldId id="261" r:id="rId5"/>
    <p:sldId id="290" r:id="rId6"/>
    <p:sldId id="263" r:id="rId7"/>
    <p:sldId id="264" r:id="rId8"/>
    <p:sldId id="288" r:id="rId9"/>
    <p:sldId id="292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9E4651-7835-024E-8937-B61367225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8522F80-23E6-8149-A120-8788FBAD5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B9A1FF-A242-5242-B6F1-59A4B79D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22A3E7-BD16-C64A-B0DF-4084405F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EE536F-C734-F941-B75D-09F6208F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2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75559B-F749-AE44-87AA-9A3D25ECA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651AA5A-135A-BE41-A8CD-C016BAEA2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AF27A0-A8D0-8345-A4EB-D31AAD006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CA1B02-27C2-ED44-B384-3AF08D53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3ED02B-06A8-7948-BB1B-791B6CD4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363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3BD5FEA-7BFE-F540-807C-CE860DD499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B3D9FEB-7B46-EE46-9AB4-5980F1F97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BE44EB-2D2E-9748-861D-6DE47732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69F962-BF99-AE4E-B9EA-925E0722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97A6B6-B187-9149-ADA8-90275FC6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702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3/29/20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3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4A02D7-5977-464A-817B-6E7AF9BE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87ED3E-B1EC-6D4B-AF25-99F5080B9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537682-4A1A-4442-8326-BA35E417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2FD227-C6D8-2D45-BA5A-98D4F5B1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BD90DB8-FFB6-204F-A123-E92A4D19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3080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71C4BF-5CF6-044B-9AC6-AF2FB38A5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BE78DE-FA55-0843-8F68-23DC3E182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0E018E-3885-3749-9197-6B619327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ED9009-98CB-C748-B97C-E4B03834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CC7F6C-535A-6949-B857-8649EAAC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5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D0316-958B-EA40-A1A5-C9443A3C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55BD02-0816-4A4A-824F-CD13851D5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4DB8A98-CFF9-2A45-BA63-9331B92D0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C6A0DB-A3E9-744A-AF30-ED41A931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0A27301-7F1E-114F-9DC5-3D09BDD4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A820E1-E106-B24F-AD3B-BCA23624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8722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EBE941-0805-9442-9D66-1A482ED48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E1B21C3-21BB-CC4C-A098-AE6365057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71A03B9-7233-864C-B2B5-CB003ED30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6FDFE65-2BEF-A54F-B83B-904BFE1D5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3F8D6B1-F4F4-0143-ACEA-9854B0970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B45F0BE-AA05-AB4C-A2D2-63293FE9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3FDE57C-EE55-E94E-9354-EE3C6092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17FFF83-3401-8547-8F2C-5F58F5D4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013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C88688-C34D-054F-8604-3055E795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823DB02-2745-4948-9E69-F10E14D21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C6B23AB-E710-7A4B-931F-4A2A852D9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939B0A9-E24C-8E46-8C06-28373D90F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9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BAFB7ED-4F57-AD4C-92FB-EFEDDB5A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D678DF5-F4E0-014C-9399-1B17B5B6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6D7BCB7-5B4C-1E47-B802-E1E7C267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5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7B7747-B9E2-8545-9891-5BE0582CC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84CA19-3ECF-E74D-9707-EC8845504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CB89ECC-882F-0E46-9738-4F7AE6E00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0D6C59C-E503-F14C-A2A7-083B476CE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22D8F4C-A474-8545-B167-7CB787E5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DE7DF65-3856-3B42-82C4-014DBE97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2817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30569-0560-A048-A8A4-721B839D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77B04DB-D2B2-1945-8FB8-A71402F1F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A573CE5-0EE5-FD40-AD02-77F31CE7E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A6C0E7-7237-0141-89A8-01B3A781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A33442-AC07-3D46-A0E5-4D8E6D7C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527CF8-2EB4-0242-A3B6-F90E68A9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2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C2C9547-E23F-8243-957E-849BBE0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A54732-1FBC-E545-92CA-FA662BBF6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BF5E17-68F3-B847-91B0-741BF1B9C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3/29/20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E53D5A-9707-C543-AF28-A4D079265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6C9CFA-00DD-1B40-AA55-D92EA6972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4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Inspekcja Sanitarna Legionowo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4000" b="1" dirty="0">
                <a:latin typeface="Cambria" panose="02040503050406030204" pitchFamily="18" charset="0"/>
              </a:rPr>
              <a:t>Aktualna </a:t>
            </a:r>
          </a:p>
          <a:p>
            <a:pPr marL="0" indent="0" algn="ctr">
              <a:buNone/>
            </a:pPr>
            <a:r>
              <a:rPr lang="pl-PL" sz="4000" b="1" dirty="0">
                <a:latin typeface="Cambria" panose="02040503050406030204" pitchFamily="18" charset="0"/>
              </a:rPr>
              <a:t>sytuacja epidemiologiczna</a:t>
            </a:r>
          </a:p>
          <a:p>
            <a:pPr marL="0" indent="0" algn="ctr">
              <a:buNone/>
            </a:pPr>
            <a:r>
              <a:rPr lang="pl-PL" sz="4000" b="1" dirty="0">
                <a:latin typeface="Cambria" panose="02040503050406030204" pitchFamily="18" charset="0"/>
              </a:rPr>
              <a:t>na terenie</a:t>
            </a:r>
          </a:p>
          <a:p>
            <a:pPr marL="0" indent="0" algn="ctr">
              <a:buNone/>
            </a:pPr>
            <a:r>
              <a:rPr lang="pl-PL" sz="4000" b="1" dirty="0">
                <a:latin typeface="Cambria" panose="02040503050406030204" pitchFamily="18" charset="0"/>
              </a:rPr>
              <a:t>powiatu legionowskiego</a:t>
            </a:r>
          </a:p>
          <a:p>
            <a:pPr marL="0" indent="0" algn="ctr">
              <a:buNone/>
            </a:pPr>
            <a:endParaRPr lang="pl-PL" sz="40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pl-PL" sz="40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2200" b="1" i="1" dirty="0">
                <a:solidFill>
                  <a:srgbClr val="FF0000"/>
                </a:solidFill>
                <a:latin typeface="Cambria" panose="02040503050406030204" pitchFamily="18" charset="0"/>
              </a:rPr>
              <a:t>Stan na 29.03.2020 r.  godzina 13.00</a:t>
            </a:r>
          </a:p>
          <a:p>
            <a:pPr marL="0" indent="0">
              <a:buNone/>
            </a:pPr>
            <a:endParaRPr lang="pl-PL" sz="4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5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Inspekcja Sanitarna Legionowo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sz="40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2000" b="1" dirty="0">
                <a:latin typeface="Cambria" panose="02040503050406030204" pitchFamily="18" charset="0"/>
              </a:rPr>
              <a:t>   Państwowy Powiatowy </a:t>
            </a:r>
          </a:p>
          <a:p>
            <a:pPr marL="0" indent="0" algn="ctr">
              <a:buNone/>
            </a:pPr>
            <a:r>
              <a:rPr lang="pl-PL" sz="2000" b="1" dirty="0">
                <a:latin typeface="Cambria" panose="02040503050406030204" pitchFamily="18" charset="0"/>
              </a:rPr>
              <a:t>Inspektor Sanitarny </a:t>
            </a:r>
          </a:p>
          <a:p>
            <a:pPr marL="0" indent="0" algn="ctr">
              <a:buNone/>
            </a:pPr>
            <a:r>
              <a:rPr lang="pl-PL" sz="2000" b="1" dirty="0">
                <a:latin typeface="Cambria" panose="02040503050406030204" pitchFamily="18" charset="0"/>
              </a:rPr>
              <a:t>w Legionowie</a:t>
            </a:r>
          </a:p>
          <a:p>
            <a:pPr marL="0" indent="0" algn="ctr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Sylwia </a:t>
            </a:r>
            <a:r>
              <a:rPr lang="pl-PL" sz="2000" b="1" i="1" dirty="0" err="1">
                <a:latin typeface="Cambria" panose="02040503050406030204" pitchFamily="18" charset="0"/>
              </a:rPr>
              <a:t>Patejuk</a:t>
            </a:r>
            <a:endParaRPr lang="pl-PL" sz="2000" b="1" i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1800" b="1" i="1" dirty="0">
                <a:latin typeface="Cambria" panose="02040503050406030204" pitchFamily="18" charset="0"/>
              </a:rPr>
              <a:t>tel. alarmowy: 609729134</a:t>
            </a:r>
          </a:p>
          <a:p>
            <a:pPr marL="0" indent="0" algn="ctr">
              <a:buNone/>
            </a:pPr>
            <a:r>
              <a:rPr lang="pl-PL" sz="1800" b="1" i="1" dirty="0" err="1">
                <a:latin typeface="Cambria" panose="02040503050406030204" pitchFamily="18" charset="0"/>
              </a:rPr>
              <a:t>legionowo@psse.waw.pl</a:t>
            </a:r>
            <a:endParaRPr lang="pl-PL" sz="1800" b="1" i="1" dirty="0">
              <a:latin typeface="Cambria" panose="0204050305040603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0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Inspekcja Sanitarna Legionowo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u="sng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Nadzór epidemiologiczny</a:t>
            </a:r>
            <a:r>
              <a:rPr lang="pl-PL" sz="2000" b="1" dirty="0">
                <a:latin typeface="Cambria" panose="02040503050406030204" pitchFamily="18" charset="0"/>
              </a:rPr>
              <a:t> – </a:t>
            </a:r>
            <a:r>
              <a:rPr lang="pl-PL" sz="2000" b="1" i="1" dirty="0">
                <a:latin typeface="Cambria" panose="02040503050406030204" pitchFamily="18" charset="0"/>
              </a:rPr>
              <a:t>pacjenci bez objawów lub z objawami lekkiego przeziębienia, bez bezpośredniego kontaktu z osobą z pozytywnym wynikiem, po kontakcie z osobą obecnie kwarantannowaną, lub pacjenci, którzy wrócili do kraju przed 15.03.2020 r.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Aktualnie nadzorem objętych jest </a:t>
            </a:r>
            <a:r>
              <a:rPr lang="pl-PL" sz="2000" b="1" i="1" dirty="0">
                <a:solidFill>
                  <a:schemeClr val="accent1"/>
                </a:solidFill>
                <a:latin typeface="Cambria" panose="02040503050406030204" pitchFamily="18" charset="0"/>
              </a:rPr>
              <a:t>460</a:t>
            </a:r>
            <a:r>
              <a:rPr lang="pl-PL" sz="2000" b="1" i="1" dirty="0">
                <a:latin typeface="Cambria" panose="02040503050406030204" pitchFamily="18" charset="0"/>
              </a:rPr>
              <a:t> pacjentów z w/w grupy. Od początku roku </a:t>
            </a:r>
            <a:r>
              <a:rPr lang="pl-PL" sz="2000" b="1" i="1" dirty="0">
                <a:solidFill>
                  <a:schemeClr val="accent1"/>
                </a:solidFill>
                <a:latin typeface="Cambria" panose="02040503050406030204" pitchFamily="18" charset="0"/>
              </a:rPr>
              <a:t>542</a:t>
            </a:r>
            <a:r>
              <a:rPr lang="pl-PL" sz="2000" b="1" i="1" dirty="0">
                <a:latin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Wobec tych pacjentów zalecane jest obserwacja objawów, kontrola ciepłoty ciała. Natomiast nie mają oni ograniczonej swobody tzn. mogą pracować i poruszać się poza swoimi domami. Brak objawów przez 14 dni zwalnia z nadzoru.</a:t>
            </a:r>
          </a:p>
          <a:p>
            <a:pPr marL="0" indent="0" algn="just">
              <a:buNone/>
            </a:pPr>
            <a:endParaRPr lang="pl-PL" sz="2400" b="1" i="1" u="sng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l-PL" sz="2400" b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l-PL" sz="2400" b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l-PL" sz="2400" b="1" dirty="0">
              <a:latin typeface="Cambria" panose="0204050305040603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95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Inspekcja Sanitarna Legionowo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u="sng" dirty="0">
                <a:solidFill>
                  <a:schemeClr val="accent1"/>
                </a:solidFill>
                <a:latin typeface="Cambria" panose="02040503050406030204" pitchFamily="18" charset="0"/>
              </a:rPr>
              <a:t>Kwarantanna ( nałożona decyzją PPIS w Legionowie) </a:t>
            </a:r>
            <a:r>
              <a:rPr lang="pl-PL" sz="2000" b="1" dirty="0">
                <a:latin typeface="Cambria" panose="02040503050406030204" pitchFamily="18" charset="0"/>
              </a:rPr>
              <a:t>– </a:t>
            </a:r>
            <a:r>
              <a:rPr lang="pl-PL" sz="2000" b="1" i="1" dirty="0">
                <a:latin typeface="Cambria" panose="02040503050406030204" pitchFamily="18" charset="0"/>
              </a:rPr>
              <a:t>pacjenci, którzy mają potwierdzony bezpośredni kontakt z osobą z pozytywnym wynikiem (+) zarażenia </a:t>
            </a:r>
            <a:r>
              <a:rPr lang="pl-PL" sz="2000" b="1" i="1" dirty="0" err="1">
                <a:latin typeface="Cambria" panose="02040503050406030204" pitchFamily="18" charset="0"/>
              </a:rPr>
              <a:t>koronawirusem</a:t>
            </a:r>
            <a:r>
              <a:rPr lang="pl-PL" sz="2000" b="1" i="1" dirty="0">
                <a:latin typeface="Cambria" panose="02040503050406030204" pitchFamily="18" charset="0"/>
              </a:rPr>
              <a:t>, maja oni obowiązek przebywania w domu wraz ze wszystkimi osobami     z rodziny ( razem zamieszkującymi). przez 14 dni od dnia kontaktu z (+). 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Decyzja o kwarantannie  zastępuje zwolnienie lekarskie. Osoby objęte kwarantanną są typowane do pobrania wymazów w domu, kontrolowane przez policję, opiekę zapewnia OPS. 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Aktualnie kwarantanną objętych jest </a:t>
            </a:r>
            <a:r>
              <a:rPr lang="pl-PL" sz="2000" b="1" i="1" dirty="0">
                <a:solidFill>
                  <a:schemeClr val="accent1"/>
                </a:solidFill>
                <a:latin typeface="Cambria" panose="02040503050406030204" pitchFamily="18" charset="0"/>
              </a:rPr>
              <a:t>230</a:t>
            </a:r>
            <a:r>
              <a:rPr lang="pl-PL" sz="2000" b="1" i="1" dirty="0">
                <a:latin typeface="Cambria" panose="02040503050406030204" pitchFamily="18" charset="0"/>
              </a:rPr>
              <a:t> osób. Wśród mieszkańców powiatu legionowskiego, od początku roku, objętych kwarantanną  było </a:t>
            </a:r>
            <a:r>
              <a:rPr lang="pl-PL" sz="2000" b="1" i="1" dirty="0">
                <a:solidFill>
                  <a:schemeClr val="accent1"/>
                </a:solidFill>
                <a:latin typeface="Cambria" panose="02040503050406030204" pitchFamily="18" charset="0"/>
              </a:rPr>
              <a:t>406</a:t>
            </a:r>
            <a:r>
              <a:rPr lang="pl-PL" sz="2000" b="1" i="1" dirty="0">
                <a:latin typeface="Cambria" panose="02040503050406030204" pitchFamily="18" charset="0"/>
              </a:rPr>
              <a:t> osób.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2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Inspekcja Sanitarna Legionowo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Wśród osób objętych kwarantanną znajdują się </a:t>
            </a:r>
            <a:r>
              <a:rPr lang="pl-PL" sz="2000" b="1" u="sng" dirty="0">
                <a:solidFill>
                  <a:schemeClr val="accent1"/>
                </a:solidFill>
                <a:latin typeface="Cambria" panose="02040503050406030204" pitchFamily="18" charset="0"/>
              </a:rPr>
              <a:t>osoby wykonujące zawody priorytetowe </a:t>
            </a:r>
            <a:r>
              <a:rPr lang="pl-PL" sz="2000" b="1" i="1" dirty="0">
                <a:latin typeface="Cambria" panose="02040503050406030204" pitchFamily="18" charset="0"/>
              </a:rPr>
              <a:t>( lekarze, pielęgniarki, ratownicy medyczni).    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W tej sytuacji PPIS w Legionowie może skrócić okres kwarantanny -  po otrzymaniu wyniku (-), badania wykonanego po 7 dniu od kontaktu z (+). Skrócić kwarantannę można jedynie u osoby priorytetowej, a nie u członków jej rodziny.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Aktualnie na terenie powiatu legionowskiego jest </a:t>
            </a:r>
            <a:r>
              <a:rPr lang="pl-PL" sz="2000" b="1" i="1" dirty="0">
                <a:solidFill>
                  <a:schemeClr val="accent1"/>
                </a:solidFill>
                <a:latin typeface="Cambria" panose="02040503050406030204" pitchFamily="18" charset="0"/>
              </a:rPr>
              <a:t>27</a:t>
            </a:r>
            <a:r>
              <a:rPr lang="pl-PL" sz="2000" b="1" i="1" dirty="0">
                <a:latin typeface="Cambria" panose="02040503050406030204" pitchFamily="18" charset="0"/>
              </a:rPr>
              <a:t> osób priorytetowych, będących na kwarantannie.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 Priorytetem są również policjanci i strażacy – nadzorowani przez Inspekcję Sanitarną MSWiA oraz wojsko – nadzorowane przez Inspekcję Sanitarną MON.</a:t>
            </a: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pl-PL" sz="22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pl-PL" sz="4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20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Inspekcja Sanitarna Legionowo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u="sng" dirty="0">
                <a:solidFill>
                  <a:schemeClr val="accent1"/>
                </a:solidFill>
                <a:latin typeface="Cambria" panose="02040503050406030204" pitchFamily="18" charset="0"/>
              </a:rPr>
              <a:t>Kwarantanna graniczna </a:t>
            </a:r>
            <a:r>
              <a:rPr lang="pl-PL" sz="2000" b="1" i="1" dirty="0">
                <a:latin typeface="Cambria" panose="02040503050406030204" pitchFamily="18" charset="0"/>
              </a:rPr>
              <a:t>– osoby poddawane 14 dniowej kwarantannie po przekroczeniu granicy ( obowiązuje od 15.03.2020). Kwarantanną objęte są tylko te osoby, nie ich rodziny. Kwarantanna ta jest nakładana bez udziału Inspekcji Sanitarnej, w momencie przekroczenia granicy nakłada ją Straż Granicza. Osoby te (na chwilę obecną) nie są przewidziane do badań, jedynie w przypadku wystąpienia objawów, w czasie odbywania kwarantanny. Nadzór nad odbywaniem kwarantanny sprawuje policja.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Aktualnie na terenie powiatu legionowskiego jest </a:t>
            </a:r>
            <a:r>
              <a:rPr lang="pl-PL" sz="2000" b="1" i="1" dirty="0">
                <a:solidFill>
                  <a:schemeClr val="accent1"/>
                </a:solidFill>
                <a:latin typeface="Cambria" panose="02040503050406030204" pitchFamily="18" charset="0"/>
              </a:rPr>
              <a:t>418</a:t>
            </a:r>
            <a:r>
              <a:rPr lang="pl-PL" sz="2000" b="1" i="1" dirty="0">
                <a:latin typeface="Cambria" panose="02040503050406030204" pitchFamily="18" charset="0"/>
              </a:rPr>
              <a:t> osób poddanych kwarantannie granicznej.</a:t>
            </a:r>
          </a:p>
          <a:p>
            <a:pPr marL="0" indent="0">
              <a:buNone/>
            </a:pPr>
            <a:endParaRPr lang="pl-PL" sz="4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Inspekcja Sanitarna Legionowo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6906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u="sng" dirty="0">
                <a:solidFill>
                  <a:schemeClr val="accent1"/>
                </a:solidFill>
                <a:latin typeface="Cambria" panose="02040503050406030204" pitchFamily="18" charset="0"/>
              </a:rPr>
              <a:t>Kwarantanna zbiorowa </a:t>
            </a:r>
            <a:r>
              <a:rPr lang="pl-PL" sz="2000" b="1" dirty="0">
                <a:latin typeface="Cambria" panose="02040503050406030204" pitchFamily="18" charset="0"/>
              </a:rPr>
              <a:t>– </a:t>
            </a:r>
            <a:r>
              <a:rPr lang="pl-PL" sz="2000" b="1" i="1" dirty="0">
                <a:latin typeface="Cambria" panose="02040503050406030204" pitchFamily="18" charset="0"/>
              </a:rPr>
              <a:t>Na terenie powiatu legionowskiego Wojewoda wyznaczył miejsce kwarantanny zbiorowej. Jest to ośrodek Wypoczynkowy </a:t>
            </a:r>
            <a:r>
              <a:rPr lang="pl-PL" sz="2000" b="1" i="1" dirty="0" err="1">
                <a:latin typeface="Cambria" panose="02040503050406030204" pitchFamily="18" charset="0"/>
              </a:rPr>
              <a:t>Rewita</a:t>
            </a:r>
            <a:r>
              <a:rPr lang="pl-PL" sz="2000" b="1" i="1" dirty="0">
                <a:latin typeface="Cambria" panose="02040503050406030204" pitchFamily="18" charset="0"/>
              </a:rPr>
              <a:t> w </a:t>
            </a:r>
            <a:r>
              <a:rPr lang="pl-PL" sz="2000" b="1" i="1" dirty="0" err="1">
                <a:latin typeface="Cambria" panose="02040503050406030204" pitchFamily="18" charset="0"/>
              </a:rPr>
              <a:t>Rynii</a:t>
            </a:r>
            <a:r>
              <a:rPr lang="pl-PL" sz="2000" b="1" i="1" dirty="0">
                <a:latin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 Kwarantanna rozpoczęła się tam 19.03.2020, natomiast obiekt przekazano pod nadzór PPIS w Legionowie 25.03. Wcześniej był to obiekt pod nadzorem Inspektora Sanitarnego MON. 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 Trafiają tam osoby z całej Polski, skierowane na kwarantannę graniczną, które z różnych względów nie mogą odbywać kwarantanny w swoich domach. Kierowani są przez WCZK.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Aktualnie w ośrodku kwarantanny zbiorowej przebywa </a:t>
            </a:r>
            <a:r>
              <a:rPr lang="pl-PL" sz="2000" b="1" i="1" dirty="0">
                <a:solidFill>
                  <a:schemeClr val="accent1"/>
                </a:solidFill>
                <a:latin typeface="Cambria" panose="02040503050406030204" pitchFamily="18" charset="0"/>
              </a:rPr>
              <a:t>138</a:t>
            </a:r>
            <a:r>
              <a:rPr lang="pl-PL" sz="2000" b="1" i="1" dirty="0">
                <a:latin typeface="Cambria" panose="02040503050406030204" pitchFamily="18" charset="0"/>
              </a:rPr>
              <a:t> osób, na 150 dostępnych miejsc- są to osoby cywilne.</a:t>
            </a:r>
          </a:p>
          <a:p>
            <a:pPr marL="0" indent="0" algn="just">
              <a:buNone/>
            </a:pPr>
            <a:endParaRPr lang="pl-PL" sz="2400" b="1" dirty="0">
              <a:latin typeface="Cambria" panose="0204050305040603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Inspekcja Sanitarna Legionowo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241816"/>
            <a:ext cx="10394707" cy="331118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2200" b="1" i="1" dirty="0">
                <a:latin typeface="Cambria" panose="02040503050406030204" pitchFamily="18" charset="0"/>
              </a:rPr>
              <a:t>Wśród mieszkańców powiatu legionowskiego mamy </a:t>
            </a:r>
            <a:r>
              <a:rPr lang="pl-PL" sz="2200" b="1" i="1" dirty="0">
                <a:solidFill>
                  <a:schemeClr val="accent1"/>
                </a:solidFill>
                <a:latin typeface="Cambria" panose="02040503050406030204" pitchFamily="18" charset="0"/>
              </a:rPr>
              <a:t>7</a:t>
            </a:r>
            <a:r>
              <a:rPr lang="pl-PL" sz="2200" b="1" i="1" dirty="0">
                <a:latin typeface="Cambria" panose="02040503050406030204" pitchFamily="18" charset="0"/>
              </a:rPr>
              <a:t> osób </a:t>
            </a:r>
            <a:r>
              <a:rPr lang="pl-PL" sz="2200" b="1" i="1" u="sng" dirty="0">
                <a:solidFill>
                  <a:schemeClr val="accent1"/>
                </a:solidFill>
                <a:latin typeface="Cambria" panose="02040503050406030204" pitchFamily="18" charset="0"/>
              </a:rPr>
              <a:t>z potwierdzonym wynikiem (+) zakażenia </a:t>
            </a:r>
            <a:r>
              <a:rPr lang="pl-PL" sz="2200" b="1" i="1" u="sng" dirty="0" err="1">
                <a:solidFill>
                  <a:schemeClr val="accent1"/>
                </a:solidFill>
                <a:latin typeface="Cambria" panose="02040503050406030204" pitchFamily="18" charset="0"/>
              </a:rPr>
              <a:t>koronawirusem</a:t>
            </a:r>
            <a:r>
              <a:rPr lang="pl-PL" sz="2200" b="1" i="1" dirty="0">
                <a:latin typeface="Cambria" panose="020405030504060302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l-PL" sz="2200" b="1" i="1" dirty="0">
                <a:latin typeface="Cambria" panose="02040503050406030204" pitchFamily="18" charset="0"/>
              </a:rPr>
              <a:t>Gmina Jabłonna (2), Gmina Wieliszew(1), Miasto Legionowo(1), Gmina Nieporęt (3), Gmina Serock (0).</a:t>
            </a:r>
          </a:p>
          <a:p>
            <a:pPr marL="0" indent="0" algn="just">
              <a:buNone/>
            </a:pPr>
            <a:r>
              <a:rPr lang="pl-PL" sz="2200" b="1" i="1" dirty="0">
                <a:latin typeface="Cambria" panose="02040503050406030204" pitchFamily="18" charset="0"/>
              </a:rPr>
              <a:t>5 osób jest hospitalizowanych, 2 osoby przebywają w izolacji  domowej.</a:t>
            </a:r>
          </a:p>
          <a:p>
            <a:pPr marL="0" indent="0" algn="just">
              <a:buNone/>
            </a:pPr>
            <a:r>
              <a:rPr lang="pl-PL" sz="2200" b="1" i="1" dirty="0">
                <a:latin typeface="Cambria" panose="02040503050406030204" pitchFamily="18" charset="0"/>
              </a:rPr>
              <a:t>W </a:t>
            </a:r>
            <a:r>
              <a:rPr lang="pl-PL" sz="2200" b="1" i="1" u="sng" dirty="0">
                <a:solidFill>
                  <a:schemeClr val="accent1"/>
                </a:solidFill>
                <a:latin typeface="Cambria" panose="02040503050406030204" pitchFamily="18" charset="0"/>
              </a:rPr>
              <a:t>izolacji domowej </a:t>
            </a:r>
            <a:r>
              <a:rPr lang="pl-PL" sz="2200" b="1" i="1" dirty="0">
                <a:latin typeface="Cambria" panose="02040503050406030204" pitchFamily="18" charset="0"/>
              </a:rPr>
              <a:t>mogą przebywać pacjenci z dodatnim wynikiem, których objawy nie kwalifikują do hospitalizacji. O stanie pacjenta decyduje lekarz. Osoby takie nie kontaktują się z osobami z zewnątrz, a postępowanie wobec nich (policja, OPS) jest takie jak wobec kwarantannowanych. Rodziny( domownicy) są objęte kwarantanną, typowane do badań. Izolację domową można opuścić po otrzymaniu dwukrotnego wyniku(-).</a:t>
            </a:r>
          </a:p>
          <a:p>
            <a:pPr marL="0" indent="0" algn="just">
              <a:buNone/>
            </a:pPr>
            <a:endParaRPr lang="pl-PL" sz="2400" b="1" dirty="0">
              <a:latin typeface="Cambria" panose="0204050305040603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7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Inspekcja Sanitarna Legionowo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424819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l-PL" sz="7200" b="1" i="1" u="sng" dirty="0">
                <a:solidFill>
                  <a:schemeClr val="accent1"/>
                </a:solidFill>
                <a:latin typeface="Cambria" panose="02040503050406030204" pitchFamily="18" charset="0"/>
              </a:rPr>
              <a:t>Najważniejsze zalecenia dla mieszkańców powiatu:</a:t>
            </a:r>
          </a:p>
          <a:p>
            <a:pPr marL="0" indent="0" algn="just">
              <a:buNone/>
            </a:pPr>
            <a:r>
              <a:rPr lang="pl-PL" sz="7200" b="1" i="1" dirty="0">
                <a:latin typeface="Cambria" panose="02040503050406030204" pitchFamily="18" charset="0"/>
              </a:rPr>
              <a:t>-   Opuszczaj dom, tylko jeśli jest to konieczne.</a:t>
            </a:r>
          </a:p>
          <a:p>
            <a:pPr algn="just">
              <a:buFontTx/>
              <a:buChar char="-"/>
            </a:pPr>
            <a:r>
              <a:rPr lang="pl-PL" sz="7200" b="1" i="1" dirty="0">
                <a:latin typeface="Cambria" panose="02040503050406030204" pitchFamily="18" charset="0"/>
              </a:rPr>
              <a:t>Unikaj sklepów wielkopowierzchniowych, dla których nie ma obecnie podstaw do zamknięcia, a w których nie stosuje się zasad zmniejszających ryzyko przenoszenia choroby zakaźnej.</a:t>
            </a:r>
          </a:p>
          <a:p>
            <a:pPr algn="just">
              <a:buFontTx/>
              <a:buChar char="-"/>
            </a:pPr>
            <a:r>
              <a:rPr lang="pl-PL" sz="7200" b="1" i="1" dirty="0">
                <a:latin typeface="Cambria" panose="02040503050406030204" pitchFamily="18" charset="0"/>
              </a:rPr>
              <a:t>Unikaj zgromadzeń i skupisk ludzkich. Spaceruj samotnie, lub tylko w towarzystwie domowników.</a:t>
            </a:r>
          </a:p>
          <a:p>
            <a:pPr algn="just">
              <a:buFontTx/>
              <a:buChar char="-"/>
            </a:pPr>
            <a:r>
              <a:rPr lang="pl-PL" sz="7200" b="1" i="1" dirty="0">
                <a:latin typeface="Cambria" panose="02040503050406030204" pitchFamily="18" charset="0"/>
              </a:rPr>
              <a:t>Wpływajmy na świadomość mieszkańców w wieku 60+ o konieczności odłożenia wszelkich aktywności na później, gdyż są w grupie ryzyka. Jest to jednocześnie, w obecnej sytuacji, najmniej zdyscyplinowana grupa społeczna.</a:t>
            </a:r>
          </a:p>
          <a:p>
            <a:pPr algn="just">
              <a:buFontTx/>
              <a:buChar char="-"/>
            </a:pPr>
            <a:r>
              <a:rPr lang="pl-PL" sz="7200" b="1" i="1" dirty="0">
                <a:latin typeface="Cambria" panose="02040503050406030204" pitchFamily="18" charset="0"/>
              </a:rPr>
              <a:t>Jeśli zauważysz u siebie  objawy (gorączka, kaszel, duszności) udaj się  (transportem indywidualnym) na oddział obserwacyjno-zakaźny w celu wykonania badania, nie dopuszczaj do sytuacji kiedy będzie konieczność wezwania karetki bądź hospitalizacji. Te możliwości są coraz bardziej ograniczone.</a:t>
            </a:r>
          </a:p>
          <a:p>
            <a:pPr algn="just">
              <a:buFontTx/>
              <a:buChar char="-"/>
            </a:pPr>
            <a:r>
              <a:rPr lang="pl-PL" sz="7200" b="1" i="1" dirty="0">
                <a:latin typeface="Cambria" panose="02040503050406030204" pitchFamily="18" charset="0"/>
              </a:rPr>
              <a:t>Jeśli uważasz, że miałeś kontakt z osobą z wynikiem (+), nie masz objawów ale chcesz wykonać badanie. Jedyna możliwość (na chwilę obecną) udaj się, indywidualnym transportem, na oddział obserwacyjno-zakaźny, aby badanie było wiarygodne, musi być wykonane po 7 dniu od kontaktu  z (+).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440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Inspekcja Sanitarna Legionowo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85698"/>
            <a:ext cx="10394707" cy="331118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200" b="1" u="sng" dirty="0">
                <a:solidFill>
                  <a:schemeClr val="accent1"/>
                </a:solidFill>
                <a:latin typeface="Cambria" panose="02040503050406030204" pitchFamily="18" charset="0"/>
              </a:rPr>
              <a:t>Największe problemy</a:t>
            </a:r>
          </a:p>
          <a:p>
            <a:pPr algn="just"/>
            <a:r>
              <a:rPr lang="pl-PL" sz="2200" b="1" i="1" dirty="0">
                <a:latin typeface="Cambria" panose="02040503050406030204" pitchFamily="18" charset="0"/>
              </a:rPr>
              <a:t>Niedoskonałość systemu odpowiadającego za typowanie i pobieranie wymazów                      u pacjentów kwarantannowanych, szczególnie priorytetowych, co skutkuje zakończeniem kwarantanny bez badania lub niemożliwością skrócenia kwarantanny     u pacjenta priorytetowego (personel medyczny nie może wcześniej wrócić do pracy).</a:t>
            </a:r>
          </a:p>
          <a:p>
            <a:pPr algn="just"/>
            <a:r>
              <a:rPr lang="pl-PL" sz="2200" b="1" i="1" dirty="0">
                <a:latin typeface="Cambria" panose="02040503050406030204" pitchFamily="18" charset="0"/>
              </a:rPr>
              <a:t>Brak możliwości regulowania procesu pobierania wymazów na poziomie powiatu. Regulowanie na poziomie województwa uniemożliwia Powiatowym Inspektorom typowania przypadków, w ich ocenie  pilnych.</a:t>
            </a:r>
          </a:p>
          <a:p>
            <a:pPr algn="just"/>
            <a:r>
              <a:rPr lang="pl-PL" sz="2200" b="1" i="1" dirty="0">
                <a:latin typeface="Cambria" panose="02040503050406030204" pitchFamily="18" charset="0"/>
              </a:rPr>
              <a:t>Bliskość Warszawy oraz duża ilość pacjentów (+) na jej terenie, skutkuje dużym narażeniem mieszkańców powiatu na bliski kontakt, a także wiąże się z wolniejszym przepływem informacji niezbędnych w prowadzeniu dochodzeń epidemicznych.</a:t>
            </a:r>
          </a:p>
          <a:p>
            <a:pPr marL="0" indent="0">
              <a:buNone/>
            </a:pPr>
            <a:endParaRPr lang="pl-PL" sz="2000" b="1" dirty="0">
              <a:latin typeface="Cambria" panose="0204050305040603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479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{A43838BC-2549-244C-8625-3D61B5BB997E}tf10001072</Template>
  <TotalTime>2993</TotalTime>
  <Words>950</Words>
  <Application>Microsoft Macintosh PowerPoint</Application>
  <PresentationFormat>Panoramiczny</PresentationFormat>
  <Paragraphs>59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Motyw pakietu Office</vt:lpstr>
      <vt:lpstr>                                 Inspekcja Sanitarna Legionowo</vt:lpstr>
      <vt:lpstr>                                   Inspekcja Sanitarna Legionowo</vt:lpstr>
      <vt:lpstr>                                Inspekcja Sanitarna Legionowo</vt:lpstr>
      <vt:lpstr>                              Inspekcja Sanitarna Legionowo</vt:lpstr>
      <vt:lpstr>                              Inspekcja Sanitarna Legionowo</vt:lpstr>
      <vt:lpstr>                                  Inspekcja Sanitarna Legionowo</vt:lpstr>
      <vt:lpstr>                               Inspekcja Sanitarna Legionowo</vt:lpstr>
      <vt:lpstr>                              Inspekcja Sanitarna Legionowo</vt:lpstr>
      <vt:lpstr>                                 Inspekcja Sanitarna Legionowo</vt:lpstr>
      <vt:lpstr>                                    Inspekcja Sanitarna Legionowo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STARSTA- integrAtor  przeciwdziałania zdarzeniom kryzysowym na poziomie lokalnym</dc:title>
  <dc:creator>Tomasz Patejuk</dc:creator>
  <cp:lastModifiedBy>Tomasz Patejuk</cp:lastModifiedBy>
  <cp:revision>76</cp:revision>
  <cp:lastPrinted>2019-12-03T08:15:04Z</cp:lastPrinted>
  <dcterms:created xsi:type="dcterms:W3CDTF">2019-09-01T12:09:20Z</dcterms:created>
  <dcterms:modified xsi:type="dcterms:W3CDTF">2020-03-29T16:27:40Z</dcterms:modified>
</cp:coreProperties>
</file>