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7" r:id="rId2"/>
    <p:sldId id="258" r:id="rId3"/>
    <p:sldId id="259" r:id="rId4"/>
    <p:sldId id="260" r:id="rId5"/>
    <p:sldId id="261" r:id="rId6"/>
    <p:sldId id="290" r:id="rId7"/>
    <p:sldId id="263" r:id="rId8"/>
    <p:sldId id="264" r:id="rId9"/>
    <p:sldId id="288" r:id="rId10"/>
    <p:sldId id="29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9E4651-7835-024E-8937-B61367225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522F80-23E6-8149-A120-8788FBAD5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B9A1FF-A242-5242-B6F1-59A4B79D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22A3E7-BD16-C64A-B0DF-4084405F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EE536F-C734-F941-B75D-09F6208F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2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5559B-F749-AE44-87AA-9A3D25EC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51AA5A-135A-BE41-A8CD-C016BAEA2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AF27A0-A8D0-8345-A4EB-D31AAD00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CA1B02-27C2-ED44-B384-3AF08D53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3ED02B-06A8-7948-BB1B-791B6CD4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363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3BD5FEA-7BFE-F540-807C-CE860DD499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B3D9FEB-7B46-EE46-9AB4-5980F1F97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BE44EB-2D2E-9748-861D-6DE47732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69F962-BF99-AE4E-B9EA-925E0722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97A6B6-B187-9149-ADA8-90275FC6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702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4/7/20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3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A02D7-5977-464A-817B-6E7AF9BE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87ED3E-B1EC-6D4B-AF25-99F5080B9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537682-4A1A-4442-8326-BA35E417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2FD227-C6D8-2D45-BA5A-98D4F5B1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D90DB8-FFB6-204F-A123-E92A4D19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308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1C4BF-5CF6-044B-9AC6-AF2FB38A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BE78DE-FA55-0843-8F68-23DC3E18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0E018E-3885-3749-9197-6B619327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ED9009-98CB-C748-B97C-E4B03834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C7F6C-535A-6949-B857-8649EAAC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5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7D0316-958B-EA40-A1A5-C9443A3C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55BD02-0816-4A4A-824F-CD13851D5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DB8A98-CFF9-2A45-BA63-9331B92D0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C6A0DB-A3E9-744A-AF30-ED41A931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A27301-7F1E-114F-9DC5-3D09BDD4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A820E1-E106-B24F-AD3B-BCA23624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872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BE941-0805-9442-9D66-1A482ED48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1B21C3-21BB-CC4C-A098-AE636505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1A03B9-7233-864C-B2B5-CB003ED30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6FDFE65-2BEF-A54F-B83B-904BFE1D5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3F8D6B1-F4F4-0143-ACEA-9854B0970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B45F0BE-AA05-AB4C-A2D2-63293FE9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3FDE57C-EE55-E94E-9354-EE3C6092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17FFF83-3401-8547-8F2C-5F58F5D4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013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C88688-C34D-054F-8604-3055E795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823DB02-2745-4948-9E69-F10E14D2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6B23AB-E710-7A4B-931F-4A2A852D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939B0A9-E24C-8E46-8C06-28373D90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9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BAFB7ED-4F57-AD4C-92FB-EFEDDB5A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D678DF5-F4E0-014C-9399-1B17B5B6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6D7BCB7-5B4C-1E47-B802-E1E7C267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5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7B7747-B9E2-8545-9891-5BE0582C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84CA19-3ECF-E74D-9707-EC884550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CB89ECC-882F-0E46-9738-4F7AE6E00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D6C59C-E503-F14C-A2A7-083B476C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22D8F4C-A474-8545-B167-7CB787E5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E7DF65-3856-3B42-82C4-014DBE97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281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30569-0560-A048-A8A4-721B839D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77B04DB-D2B2-1945-8FB8-A71402F1F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A573CE5-0EE5-FD40-AD02-77F31CE7E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A6C0E7-7237-0141-89A8-01B3A781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A33442-AC07-3D46-A0E5-4D8E6D7C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527CF8-2EB4-0242-A3B6-F90E68A9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2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C2C9547-E23F-8243-957E-849BBE0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A54732-1FBC-E545-92CA-FA662BBF6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BF5E17-68F3-B847-91B0-741BF1B9C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4/7/20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E53D5A-9707-C543-AF28-A4D079265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6C9CFA-00DD-1B40-AA55-D92EA6972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4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Aktualny</a:t>
            </a:r>
          </a:p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stan sanitarny </a:t>
            </a:r>
          </a:p>
          <a:p>
            <a:pPr marL="0" indent="0" algn="ctr">
              <a:buNone/>
            </a:pPr>
            <a:r>
              <a:rPr lang="pl-PL" sz="4000" b="1" dirty="0">
                <a:latin typeface="Cambria" panose="02040503050406030204" pitchFamily="18" charset="0"/>
              </a:rPr>
              <a:t>powiatu legionowskiego</a:t>
            </a:r>
          </a:p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000" b="1" dirty="0">
                <a:latin typeface="Cambria" panose="02040503050406030204" pitchFamily="18" charset="0"/>
              </a:rPr>
              <a:t>aktualizacja - 8.04.2020 r. godz. 13.00</a:t>
            </a:r>
          </a:p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40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2200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5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2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400" b="1" dirty="0">
                <a:latin typeface="Cambria" panose="02040503050406030204" pitchFamily="18" charset="0"/>
              </a:rPr>
              <a:t>Dziękuję za uwagę</a:t>
            </a:r>
          </a:p>
          <a:p>
            <a:pPr marL="0" indent="0" algn="ctr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Sylwia </a:t>
            </a:r>
            <a:r>
              <a:rPr lang="pl-PL" sz="2000" b="1" i="1" dirty="0" err="1">
                <a:latin typeface="Cambria" panose="02040503050406030204" pitchFamily="18" charset="0"/>
              </a:rPr>
              <a:t>Patejuk</a:t>
            </a: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000" b="1" dirty="0">
                <a:latin typeface="Cambria" panose="02040503050406030204" pitchFamily="18" charset="0"/>
              </a:rPr>
              <a:t>Państwowy Powiatowy </a:t>
            </a:r>
          </a:p>
          <a:p>
            <a:pPr marL="0" indent="0" algn="ctr">
              <a:buNone/>
            </a:pPr>
            <a:r>
              <a:rPr lang="pl-PL" sz="2000" b="1" dirty="0">
                <a:latin typeface="Cambria" panose="02040503050406030204" pitchFamily="18" charset="0"/>
              </a:rPr>
              <a:t>Inspektor Sanitarny w Legionowie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6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4000" b="1" dirty="0">
                <a:latin typeface="Cambria" panose="02040503050406030204" pitchFamily="18" charset="0"/>
              </a:rPr>
              <a:t>	</a:t>
            </a:r>
            <a:r>
              <a:rPr lang="pl-PL" sz="2000" b="1" i="1" dirty="0">
                <a:latin typeface="Cambria" panose="02040503050406030204" pitchFamily="18" charset="0"/>
              </a:rPr>
              <a:t>W związku z wystąpieniem zagrożenia rozprzestrzeniania się choroby zakaźnej  Państwowy Powiatowy Inspektor Sanitarny  w Legionowie  dotychczas: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poddał ocenie 128 wyników badania w kierunku wykrycia </a:t>
            </a:r>
            <a:r>
              <a:rPr lang="pl-PL" sz="2000" b="1" i="1" dirty="0" err="1">
                <a:latin typeface="Cambria" panose="02040503050406030204" pitchFamily="18" charset="0"/>
              </a:rPr>
              <a:t>koronawirusa</a:t>
            </a:r>
            <a:r>
              <a:rPr lang="pl-PL" sz="2000" b="1" i="1" dirty="0">
                <a:latin typeface="Cambria" panose="02040503050406030204" pitchFamily="18" charset="0"/>
              </a:rPr>
              <a:t>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891  mieszkańców powiatu objął nadzorem sanitarnym,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na 744 osoby  nałożył obowiązek kwarantanny domowej,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na 23 osoby nałożył obowiązek izolacji w warunkach domowych,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ctr"/>
            <a:endParaRPr lang="pl-PL" sz="2000" b="1" i="1" dirty="0">
              <a:latin typeface="Cambria" panose="02040503050406030204" pitchFamily="18" charset="0"/>
            </a:endParaRPr>
          </a:p>
          <a:p>
            <a:pPr algn="ctr"/>
            <a:endParaRPr lang="pl-PL" b="1" i="1" dirty="0">
              <a:latin typeface="Cambria" panose="02040503050406030204" pitchFamily="18" charset="0"/>
            </a:endParaRPr>
          </a:p>
          <a:p>
            <a:pPr algn="ctr"/>
            <a:endParaRPr lang="pl-PL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b="1" i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3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latin typeface="Cambria" panose="02040503050406030204" pitchFamily="18" charset="0"/>
              </a:rPr>
              <a:t> </a:t>
            </a:r>
            <a:r>
              <a:rPr lang="pl-PL" sz="2000" b="1" i="1" dirty="0">
                <a:latin typeface="Cambria" panose="02040503050406030204" pitchFamily="18" charset="0"/>
              </a:rPr>
              <a:t>ponadto na terenie powiatu legionowskiego dotychczas: 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 567 osób zostało objętych   kwarantanną w związku z przekroczeniem granicy,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189 osób skierowano do odbycia kwarantanny w miejscu kwarantanny zbiorowej,          w ośrodku wypoczynkowym </a:t>
            </a:r>
            <a:r>
              <a:rPr lang="pl-PL" sz="2000" b="1" i="1" dirty="0" err="1">
                <a:latin typeface="Cambria" panose="02040503050406030204" pitchFamily="18" charset="0"/>
              </a:rPr>
              <a:t>Rewita</a:t>
            </a:r>
            <a:r>
              <a:rPr lang="pl-PL" sz="2000" b="1" i="1" dirty="0">
                <a:latin typeface="Cambria" panose="02040503050406030204" pitchFamily="18" charset="0"/>
              </a:rPr>
              <a:t> w </a:t>
            </a:r>
            <a:r>
              <a:rPr lang="pl-PL" sz="2000" b="1" i="1" dirty="0" err="1">
                <a:latin typeface="Cambria" panose="02040503050406030204" pitchFamily="18" charset="0"/>
              </a:rPr>
              <a:t>Rynii</a:t>
            </a:r>
            <a:r>
              <a:rPr lang="pl-PL" sz="2000" b="1" i="1" dirty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Pierwsza decyzja na kwarantannę w powiecie legionowskim – 7.03.2020 r.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Pierwszy pacjent z wynikiem dodatnim w powiecie legionowskim-21.03.2020 r.</a:t>
            </a:r>
          </a:p>
          <a:p>
            <a:pPr marL="0" indent="0" algn="just">
              <a:buNone/>
            </a:pPr>
            <a:endParaRPr lang="pl-PL" sz="2400" b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5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431966" cy="415898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400" b="1" i="1" dirty="0">
                <a:latin typeface="Cambria" panose="02040503050406030204" pitchFamily="18" charset="0"/>
              </a:rPr>
              <a:t>Aktualnie, w kwarantannie domowej, nałożonej przez Inspektora Sanitarnego, przebywa 222 mieszkańców powiatu. Z czego 31 mieszkańców to osoby wykonujące zawód priorytetowy -         6 osób zatrudnionych - powiat legionowski ( 5 służba zdrowia, 1 straż pożarna) , 25 osób zatrudnionych - Warszawa( służba zdrowia). </a:t>
            </a:r>
          </a:p>
          <a:p>
            <a:pPr marL="0" indent="0" algn="just">
              <a:buNone/>
            </a:pPr>
            <a:endParaRPr lang="pl-PL" sz="24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400" b="1" i="1" dirty="0">
                <a:latin typeface="Cambria" panose="02040503050406030204" pitchFamily="18" charset="0"/>
              </a:rPr>
              <a:t>Aktualnie, w kwarantannie granicznej, przebywa 367 osób, na terenie powiatu. </a:t>
            </a:r>
          </a:p>
          <a:p>
            <a:pPr marL="0" indent="0" algn="just">
              <a:buNone/>
            </a:pPr>
            <a:endParaRPr lang="pl-PL" sz="24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400" b="1" i="1" dirty="0">
                <a:latin typeface="Cambria" panose="02040503050406030204" pitchFamily="18" charset="0"/>
              </a:rPr>
              <a:t>Aktualnie  kwarantannę w miejscu, kwarantanny zbiorowej, w </a:t>
            </a:r>
            <a:r>
              <a:rPr lang="pl-PL" sz="2400" b="1" i="1" dirty="0" err="1">
                <a:latin typeface="Cambria" panose="02040503050406030204" pitchFamily="18" charset="0"/>
              </a:rPr>
              <a:t>Rynii</a:t>
            </a:r>
            <a:r>
              <a:rPr lang="pl-PL" sz="2400" b="1" i="1" dirty="0">
                <a:latin typeface="Cambria" panose="02040503050406030204" pitchFamily="18" charset="0"/>
              </a:rPr>
              <a:t>, odbywa 148 osób.</a:t>
            </a:r>
          </a:p>
          <a:p>
            <a:pPr marL="0" indent="0" algn="just">
              <a:buNone/>
            </a:pPr>
            <a:endParaRPr lang="pl-PL" sz="24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400" b="1" i="1" dirty="0">
                <a:latin typeface="Cambria" panose="02040503050406030204" pitchFamily="18" charset="0"/>
              </a:rPr>
              <a:t>Aktualnie,  na terenie powiatu legionowskiego, przebywa 737 osób objętych kwarantanną. </a:t>
            </a:r>
          </a:p>
          <a:p>
            <a:pPr marL="0" indent="0" algn="just">
              <a:buNone/>
            </a:pPr>
            <a:endParaRPr lang="pl-PL" sz="24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400" b="1" i="1" dirty="0">
                <a:latin typeface="Cambria" panose="02040503050406030204" pitchFamily="18" charset="0"/>
              </a:rPr>
              <a:t>W meldunku z dn. 8.04.2020 r. wykazano 424 - wykazywane są osoby, wobec których podejmowane były czynności przez PPIS w Legionowie.</a:t>
            </a:r>
          </a:p>
          <a:p>
            <a:pPr marL="0" indent="0" algn="just">
              <a:buNone/>
            </a:pPr>
            <a:endParaRPr lang="pl-PL" sz="24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2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Osoby  aktualnie kwarantannowane z podziałem na gminy:</a:t>
            </a:r>
          </a:p>
          <a:p>
            <a:pPr marL="0" indent="0" algn="ctr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pl-PL" sz="22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0C920AE-3E80-ED42-A32C-E3D793A64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34534"/>
              </p:ext>
            </p:extLst>
          </p:nvPr>
        </p:nvGraphicFramePr>
        <p:xfrm>
          <a:off x="1208518" y="2464420"/>
          <a:ext cx="8826430" cy="372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817">
                  <a:extLst>
                    <a:ext uri="{9D8B030D-6E8A-4147-A177-3AD203B41FA5}">
                      <a16:colId xmlns:a16="http://schemas.microsoft.com/office/drawing/2014/main" val="2765528059"/>
                    </a:ext>
                  </a:extLst>
                </a:gridCol>
                <a:gridCol w="1476025">
                  <a:extLst>
                    <a:ext uri="{9D8B030D-6E8A-4147-A177-3AD203B41FA5}">
                      <a16:colId xmlns:a16="http://schemas.microsoft.com/office/drawing/2014/main" val="1891734133"/>
                    </a:ext>
                  </a:extLst>
                </a:gridCol>
                <a:gridCol w="1872832">
                  <a:extLst>
                    <a:ext uri="{9D8B030D-6E8A-4147-A177-3AD203B41FA5}">
                      <a16:colId xmlns:a16="http://schemas.microsoft.com/office/drawing/2014/main" val="3234874210"/>
                    </a:ext>
                  </a:extLst>
                </a:gridCol>
                <a:gridCol w="1398697">
                  <a:extLst>
                    <a:ext uri="{9D8B030D-6E8A-4147-A177-3AD203B41FA5}">
                      <a16:colId xmlns:a16="http://schemas.microsoft.com/office/drawing/2014/main" val="3696373419"/>
                    </a:ext>
                  </a:extLst>
                </a:gridCol>
                <a:gridCol w="1292017">
                  <a:extLst>
                    <a:ext uri="{9D8B030D-6E8A-4147-A177-3AD203B41FA5}">
                      <a16:colId xmlns:a16="http://schemas.microsoft.com/office/drawing/2014/main" val="4262064111"/>
                    </a:ext>
                  </a:extLst>
                </a:gridCol>
                <a:gridCol w="1317042">
                  <a:extLst>
                    <a:ext uri="{9D8B030D-6E8A-4147-A177-3AD203B41FA5}">
                      <a16:colId xmlns:a16="http://schemas.microsoft.com/office/drawing/2014/main" val="1521095607"/>
                    </a:ext>
                  </a:extLst>
                </a:gridCol>
              </a:tblGrid>
              <a:tr h="745603">
                <a:tc>
                  <a:txBody>
                    <a:bodyPr/>
                    <a:lstStyle/>
                    <a:p>
                      <a:r>
                        <a:rPr lang="pl-PL" dirty="0"/>
                        <a:t>Kwarantanna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Miasto Legionowo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Miasto</a:t>
                      </a:r>
                    </a:p>
                    <a:p>
                      <a:r>
                        <a:rPr lang="pl-PL" dirty="0"/>
                        <a:t> i Gmina Serock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Gmina Wieliszew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Gmina Nieporęt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Gmina Jabłonna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951344"/>
                  </a:ext>
                </a:extLst>
              </a:tr>
              <a:tr h="745603">
                <a:tc>
                  <a:txBody>
                    <a:bodyPr/>
                    <a:lstStyle/>
                    <a:p>
                      <a:r>
                        <a:rPr lang="pl-PL" sz="1400" b="1" dirty="0"/>
                        <a:t>KWARANTANNA PPIS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796668"/>
                  </a:ext>
                </a:extLst>
              </a:tr>
              <a:tr h="745603">
                <a:tc>
                  <a:txBody>
                    <a:bodyPr/>
                    <a:lstStyle/>
                    <a:p>
                      <a:r>
                        <a:rPr lang="pl-PL" sz="1400" b="1" dirty="0"/>
                        <a:t>KWARANTANNA GRANICZNA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76333"/>
                  </a:ext>
                </a:extLst>
              </a:tr>
              <a:tr h="745603">
                <a:tc>
                  <a:txBody>
                    <a:bodyPr/>
                    <a:lstStyle/>
                    <a:p>
                      <a:r>
                        <a:rPr lang="pl-PL" sz="1400" b="1" dirty="0"/>
                        <a:t>KWARANTANNA ZBIOROWA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17493"/>
                  </a:ext>
                </a:extLst>
              </a:tr>
              <a:tr h="745603">
                <a:tc>
                  <a:txBody>
                    <a:bodyPr/>
                    <a:lstStyle/>
                    <a:p>
                      <a:r>
                        <a:rPr lang="pl-PL" sz="1400" b="1" dirty="0"/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Cambria" panose="02040503050406030204" pitchFamily="18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0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Wśród mieszkańców powiatu legionowskiego, dotychczas stwierdzono pozytywny wynik badania w kierunku Covid-19 u 30 osób.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Z podziałem na gminy: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Miasto Legionowo - 16 osób ( 4 hospitalizacja, 11 izolacja domowa, 1 zgon)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Miasto i Gmina Serock -0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Gmina Wieliszew – 3 osoby ( 3 izolacja domowa)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Gmina Nieporęt – 5 osób ( 1 hospitalizacja, 4 izolacja domowa)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Gmina Jabłonna- 6 osób ( 5 izolacja domowa, 1 zgon)</a:t>
            </a:r>
          </a:p>
          <a:p>
            <a:pPr marL="0" indent="0" algn="ctr">
              <a:buNone/>
            </a:pPr>
            <a:endParaRPr lang="pl-PL" sz="22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4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6906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l-PL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Wśród mieszkańców powiatu, z dodatnim wynikiem, można wyróżnić: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18 osób wykonujących zawód medyczny ( 2 osoby- służba zdrowia powiat legionowski,              16 osób-  służba zdrowia  szpital Warszawa),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9 emerytów( 1 osoba -  transmisja rodzinna, 8 osób –pacjenci szpital Warszawa),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1 kierowca komunikacja miejska Warszawa,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1 maszynista SKM Warszawa,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1 pracownik biurowy Warszawa.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endParaRPr lang="pl-PL" sz="2000" b="1" i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41816"/>
            <a:ext cx="10394707" cy="3311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Zgony z powodu zachorowania na Covid-19, wśród mieszkańców powiatu legionowskiego: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M, lat 88, hospitalizowany, gmina Jabłonna.</a:t>
            </a: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K, lat 89, hospitalizowana, miasto Legionowo.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Potwierdzone przypadki wśród mieszkańców powiatu/zgony      30/2</a:t>
            </a:r>
          </a:p>
          <a:p>
            <a:pPr marL="0" indent="0" algn="just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Potwierdzone przypadki w grupie emeryci/zgony      9/2 </a:t>
            </a:r>
          </a:p>
          <a:p>
            <a:pPr marL="0" indent="0">
              <a:buNone/>
            </a:pPr>
            <a:endParaRPr lang="pl-PL" sz="24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2751B-CDA4-A445-84D8-A0F772ED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bg2"/>
                </a:solidFill>
              </a:rPr>
              <a:t>                      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Państwowa Inspekcja Sanitarna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524DA1-F20E-564C-B7AB-A2A703CEE4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Kary administracyjne za naruszenie obowiązujących obostrzeń </a:t>
            </a:r>
          </a:p>
          <a:p>
            <a:pPr marL="0" indent="0" algn="ctr">
              <a:buNone/>
            </a:pPr>
            <a:r>
              <a:rPr lang="pl-PL" sz="2000" b="1" i="1" dirty="0">
                <a:latin typeface="Cambria" panose="02040503050406030204" pitchFamily="18" charset="0"/>
              </a:rPr>
              <a:t>nałożone przez Państwowego Powiatowego Inspektora Sanitarnego w Legionowie:</a:t>
            </a:r>
          </a:p>
          <a:p>
            <a:pPr marL="0" indent="0" algn="ctr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15 000 zł- prowadzenie działalności pomimo wprowadzenia ograniczenia (PKD93.0), przedsiębiorca Warszawa, działalność gmina Jabłonna,</a:t>
            </a:r>
          </a:p>
          <a:p>
            <a:pPr marL="0" indent="0" algn="just">
              <a:buNone/>
            </a:pPr>
            <a:endParaRPr lang="pl-PL" sz="2000" b="1" i="1" dirty="0">
              <a:latin typeface="Cambria" panose="02040503050406030204" pitchFamily="18" charset="0"/>
            </a:endParaRPr>
          </a:p>
          <a:p>
            <a:pPr algn="just"/>
            <a:r>
              <a:rPr lang="pl-PL" sz="2000" b="1" i="1" dirty="0">
                <a:latin typeface="Cambria" panose="02040503050406030204" pitchFamily="18" charset="0"/>
              </a:rPr>
              <a:t>5 000 zł – opuszczenie miejsca wyznaczonego do odbywania  kwarantanny domowej, mieszkaniec gmina Nieporęt.</a:t>
            </a:r>
          </a:p>
          <a:p>
            <a:pPr algn="just"/>
            <a:endParaRPr lang="pl-PL" sz="2000" b="1" i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pl-PL" b="1" dirty="0">
              <a:latin typeface="Cambria" panose="020405030504060302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7A63437-9CEA-7741-9E3F-0B3A49482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518" y="451923"/>
            <a:ext cx="1570994" cy="11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0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{A43838BC-2549-244C-8625-3D61B5BB997E}tf10001072</Template>
  <TotalTime>4191</TotalTime>
  <Words>582</Words>
  <Application>Microsoft Macintosh PowerPoint</Application>
  <PresentationFormat>Panoramiczny</PresentationFormat>
  <Paragraphs>114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Motyw pakietu Office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  <vt:lpstr>                         Państwowa Inspekcja Sanitarna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STARSTA- integrAtor  przeciwdziałania zdarzeniom kryzysowym na poziomie lokalnym</dc:title>
  <dc:creator>Tomasz Patejuk</dc:creator>
  <cp:lastModifiedBy>Tomasz Patejuk</cp:lastModifiedBy>
  <cp:revision>86</cp:revision>
  <cp:lastPrinted>2020-04-08T14:07:24Z</cp:lastPrinted>
  <dcterms:created xsi:type="dcterms:W3CDTF">2019-09-01T12:09:20Z</dcterms:created>
  <dcterms:modified xsi:type="dcterms:W3CDTF">2020-04-08T14:12:16Z</dcterms:modified>
</cp:coreProperties>
</file>